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Lst>
  <p:sldIdLst>
    <p:sldId id="257" r:id="rId2"/>
    <p:sldId id="258" r:id="rId3"/>
    <p:sldId id="259" r:id="rId4"/>
    <p:sldId id="262" r:id="rId5"/>
    <p:sldId id="260" r:id="rId6"/>
    <p:sldId id="266" r:id="rId7"/>
    <p:sldId id="270" r:id="rId8"/>
    <p:sldId id="269" r:id="rId9"/>
    <p:sldId id="274" r:id="rId10"/>
    <p:sldId id="268" r:id="rId11"/>
    <p:sldId id="267" r:id="rId12"/>
    <p:sldId id="263" r:id="rId13"/>
    <p:sldId id="265" r:id="rId14"/>
    <p:sldId id="271" r:id="rId15"/>
    <p:sldId id="273"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300"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xmlns=""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xmlns="" id="{9925CCF1-92C0-4AF3-BFAF-4921631915AB}"/>
              </a:ext>
            </a:extLst>
          </p:cNvPr>
          <p:cNvSpPr>
            <a:spLocks noGrp="1"/>
          </p:cNvSpPr>
          <p:nvPr>
            <p:ph type="dt" sz="half" idx="10"/>
          </p:nvPr>
        </p:nvSpPr>
        <p:spPr/>
        <p:txBody>
          <a:bodyPr/>
          <a:lstStyle/>
          <a:p>
            <a:fld id="{9184DA70-C731-4C70-880D-CCD4705E623C}" type="datetime1">
              <a:rPr lang="en-US" smtClean="0"/>
              <a:t>1/15/2020</a:t>
            </a:fld>
            <a:endParaRPr lang="en-US" dirty="0"/>
          </a:p>
        </p:txBody>
      </p:sp>
      <p:sp>
        <p:nvSpPr>
          <p:cNvPr id="5" name="Footer Placeholder 4">
            <a:extLst>
              <a:ext uri="{FF2B5EF4-FFF2-40B4-BE49-F238E27FC236}">
                <a16:creationId xmlns:a16="http://schemas.microsoft.com/office/drawing/2014/main" xmlns=""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7D5506EE-1026-4F35-9ACC-BD05BE0F9B36}"/>
              </a:ext>
            </a:extLst>
          </p:cNvPr>
          <p:cNvSpPr>
            <a:spLocks noGrp="1"/>
          </p:cNvSpPr>
          <p:nvPr>
            <p:ph type="dt" sz="half" idx="10"/>
          </p:nvPr>
        </p:nvSpPr>
        <p:spPr/>
        <p:txBody>
          <a:bodyPr/>
          <a:lstStyle/>
          <a:p>
            <a:fld id="{B612A279-0833-481D-8C56-F67FD0AC6C50}" type="datetime1">
              <a:rPr lang="en-US" smtClean="0"/>
              <a:t>1/15/2020</a:t>
            </a:fld>
            <a:endParaRPr lang="en-US" dirty="0"/>
          </a:p>
        </p:txBody>
      </p:sp>
      <p:sp>
        <p:nvSpPr>
          <p:cNvPr id="8" name="Footer Placeholder 7">
            <a:extLst>
              <a:ext uri="{FF2B5EF4-FFF2-40B4-BE49-F238E27FC236}">
                <a16:creationId xmlns:a16="http://schemas.microsoft.com/office/drawing/2014/main" xmlns=""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AF33D6B0-F070-45C4-A472-19F432BE3932}"/>
              </a:ext>
            </a:extLst>
          </p:cNvPr>
          <p:cNvSpPr>
            <a:spLocks noGrp="1"/>
          </p:cNvSpPr>
          <p:nvPr>
            <p:ph type="dt" sz="half" idx="10"/>
          </p:nvPr>
        </p:nvSpPr>
        <p:spPr/>
        <p:txBody>
          <a:bodyPr/>
          <a:lstStyle/>
          <a:p>
            <a:fld id="{6587DA83-5663-4C9C-B9AA-0B40A3DAFF81}" type="datetime1">
              <a:rPr lang="en-US" smtClean="0"/>
              <a:t>1/15/2020</a:t>
            </a:fld>
            <a:endParaRPr lang="en-US" dirty="0"/>
          </a:p>
        </p:txBody>
      </p:sp>
      <p:sp>
        <p:nvSpPr>
          <p:cNvPr id="8" name="Footer Placeholder 7">
            <a:extLst>
              <a:ext uri="{FF2B5EF4-FFF2-40B4-BE49-F238E27FC236}">
                <a16:creationId xmlns:a16="http://schemas.microsoft.com/office/drawing/2014/main" xmlns=""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354D8B55-9EA8-4B81-8E84-9B93B0A27559}"/>
              </a:ext>
            </a:extLst>
          </p:cNvPr>
          <p:cNvSpPr>
            <a:spLocks noGrp="1"/>
          </p:cNvSpPr>
          <p:nvPr>
            <p:ph type="dt" sz="half" idx="10"/>
          </p:nvPr>
        </p:nvSpPr>
        <p:spPr/>
        <p:txBody>
          <a:bodyPr/>
          <a:lstStyle/>
          <a:p>
            <a:fld id="{4BE1D723-8F53-4F53-90B0-1982A396982E}" type="datetime1">
              <a:rPr lang="en-US" smtClean="0"/>
              <a:t>1/15/2020</a:t>
            </a:fld>
            <a:endParaRPr lang="en-US" dirty="0"/>
          </a:p>
        </p:txBody>
      </p:sp>
      <p:sp>
        <p:nvSpPr>
          <p:cNvPr id="8" name="Footer Placeholder 7">
            <a:extLst>
              <a:ext uri="{FF2B5EF4-FFF2-40B4-BE49-F238E27FC236}">
                <a16:creationId xmlns:a16="http://schemas.microsoft.com/office/drawing/2014/main" xmlns=""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xmlns=""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xmlns="" id="{AAF2E137-EC28-48F8-9198-1F02539029B6}"/>
              </a:ext>
            </a:extLst>
          </p:cNvPr>
          <p:cNvSpPr>
            <a:spLocks noGrp="1"/>
          </p:cNvSpPr>
          <p:nvPr>
            <p:ph type="dt" sz="half" idx="10"/>
          </p:nvPr>
        </p:nvSpPr>
        <p:spPr/>
        <p:txBody>
          <a:bodyPr/>
          <a:lstStyle/>
          <a:p>
            <a:fld id="{97669AF7-7BEB-44E4-9852-375E34362B5B}" type="datetime1">
              <a:rPr lang="en-US" smtClean="0"/>
              <a:t>1/15/2020</a:t>
            </a:fld>
            <a:endParaRPr lang="en-US" dirty="0"/>
          </a:p>
        </p:txBody>
      </p:sp>
      <p:sp>
        <p:nvSpPr>
          <p:cNvPr id="8" name="Footer Placeholder 7">
            <a:extLst>
              <a:ext uri="{FF2B5EF4-FFF2-40B4-BE49-F238E27FC236}">
                <a16:creationId xmlns:a16="http://schemas.microsoft.com/office/drawing/2014/main" xmlns=""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xmlns=""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xmlns="" id="{5782D47D-B0DC-4C40-BCC6-BBBA32584A38}"/>
              </a:ext>
            </a:extLst>
          </p:cNvPr>
          <p:cNvSpPr>
            <a:spLocks noGrp="1"/>
          </p:cNvSpPr>
          <p:nvPr>
            <p:ph type="dt" sz="half" idx="10"/>
          </p:nvPr>
        </p:nvSpPr>
        <p:spPr/>
        <p:txBody>
          <a:bodyPr/>
          <a:lstStyle/>
          <a:p>
            <a:fld id="{BAAAC38D-0552-4C82-B593-E6124DFADBE2}" type="datetime1">
              <a:rPr lang="en-US" smtClean="0"/>
              <a:t>1/15/2020</a:t>
            </a:fld>
            <a:endParaRPr lang="en-US" dirty="0"/>
          </a:p>
        </p:txBody>
      </p:sp>
      <p:sp>
        <p:nvSpPr>
          <p:cNvPr id="9" name="Footer Placeholder 8">
            <a:extLst>
              <a:ext uri="{FF2B5EF4-FFF2-40B4-BE49-F238E27FC236}">
                <a16:creationId xmlns:a16="http://schemas.microsoft.com/office/drawing/2014/main" xmlns=""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xmlns="" id="{8AF8A515-AA94-45D1-9223-5C2272618D85}"/>
              </a:ext>
            </a:extLst>
          </p:cNvPr>
          <p:cNvSpPr>
            <a:spLocks noGrp="1"/>
          </p:cNvSpPr>
          <p:nvPr>
            <p:ph type="dt" sz="half" idx="10"/>
          </p:nvPr>
        </p:nvSpPr>
        <p:spPr/>
        <p:txBody>
          <a:bodyPr/>
          <a:lstStyle/>
          <a:p>
            <a:fld id="{D9DF0F1C-5577-4ACB-BB62-DF8F3C494C7E}" type="datetime1">
              <a:rPr lang="en-US" smtClean="0"/>
              <a:t>1/15/2020</a:t>
            </a:fld>
            <a:endParaRPr lang="en-US" dirty="0"/>
          </a:p>
        </p:txBody>
      </p:sp>
      <p:sp>
        <p:nvSpPr>
          <p:cNvPr id="11" name="Footer Placeholder 10">
            <a:extLst>
              <a:ext uri="{FF2B5EF4-FFF2-40B4-BE49-F238E27FC236}">
                <a16:creationId xmlns:a16="http://schemas.microsoft.com/office/drawing/2014/main" xmlns=""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xmlns=""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xmlns="" id="{7392073F-158F-44A3-8913-917AFFC1BC20}"/>
              </a:ext>
            </a:extLst>
          </p:cNvPr>
          <p:cNvSpPr>
            <a:spLocks noGrp="1"/>
          </p:cNvSpPr>
          <p:nvPr>
            <p:ph type="dt" sz="half" idx="10"/>
          </p:nvPr>
        </p:nvSpPr>
        <p:spPr/>
        <p:txBody>
          <a:bodyPr/>
          <a:lstStyle/>
          <a:p>
            <a:fld id="{1775B394-D9F9-4F0C-B15D-605F45CB9E9F}" type="datetime1">
              <a:rPr lang="en-US" smtClean="0"/>
              <a:t>1/15/2020</a:t>
            </a:fld>
            <a:endParaRPr lang="en-US" dirty="0"/>
          </a:p>
        </p:txBody>
      </p:sp>
      <p:sp>
        <p:nvSpPr>
          <p:cNvPr id="7" name="Footer Placeholder 6">
            <a:extLst>
              <a:ext uri="{FF2B5EF4-FFF2-40B4-BE49-F238E27FC236}">
                <a16:creationId xmlns:a16="http://schemas.microsoft.com/office/drawing/2014/main" xmlns=""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xmlns=""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xmlns="" id="{94E9223F-721F-47BF-9FD5-0F8D12FF0DE1}"/>
              </a:ext>
            </a:extLst>
          </p:cNvPr>
          <p:cNvSpPr>
            <a:spLocks noGrp="1"/>
          </p:cNvSpPr>
          <p:nvPr>
            <p:ph type="dt" sz="half" idx="10"/>
          </p:nvPr>
        </p:nvSpPr>
        <p:spPr/>
        <p:txBody>
          <a:bodyPr/>
          <a:lstStyle/>
          <a:p>
            <a:fld id="{39667345-2558-425A-8533-9BFDBCE15005}" type="datetime1">
              <a:rPr lang="en-US" smtClean="0"/>
              <a:t>1/15/2020</a:t>
            </a:fld>
            <a:endParaRPr lang="en-US" dirty="0"/>
          </a:p>
        </p:txBody>
      </p:sp>
      <p:sp>
        <p:nvSpPr>
          <p:cNvPr id="3" name="Footer Placeholder 2">
            <a:extLst>
              <a:ext uri="{FF2B5EF4-FFF2-40B4-BE49-F238E27FC236}">
                <a16:creationId xmlns:a16="http://schemas.microsoft.com/office/drawing/2014/main" xmlns=""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1/15/2020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1/15/2020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1/15/2020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xmlns=""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www.arbookfind.co.u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A9286AD2-18A9-4868-A4E3-7A2097A208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8FD68DA-43BA-4508-8DE2-BA9BB7B2FA5B}"/>
              </a:ext>
            </a:extLst>
          </p:cNvPr>
          <p:cNvSpPr>
            <a:spLocks noGrp="1"/>
          </p:cNvSpPr>
          <p:nvPr>
            <p:ph type="ctrTitle"/>
          </p:nvPr>
        </p:nvSpPr>
        <p:spPr>
          <a:xfrm>
            <a:off x="5415611" y="871944"/>
            <a:ext cx="6253317" cy="3686015"/>
          </a:xfrm>
        </p:spPr>
        <p:txBody>
          <a:bodyPr>
            <a:normAutofit/>
          </a:bodyPr>
          <a:lstStyle/>
          <a:p>
            <a:r>
              <a:rPr lang="en-US" dirty="0"/>
              <a:t>Accelerated Reader</a:t>
            </a:r>
            <a:endParaRPr lang="en-US" sz="8000" dirty="0"/>
          </a:p>
        </p:txBody>
      </p:sp>
      <p:sp>
        <p:nvSpPr>
          <p:cNvPr id="3" name="Subtitle 2">
            <a:extLst>
              <a:ext uri="{FF2B5EF4-FFF2-40B4-BE49-F238E27FC236}">
                <a16:creationId xmlns:a16="http://schemas.microsoft.com/office/drawing/2014/main" xmlns="" id="{A8E9CFF2-3777-4FF4-A759-8491175B0B7C}"/>
              </a:ext>
            </a:extLst>
          </p:cNvPr>
          <p:cNvSpPr>
            <a:spLocks noGrp="1"/>
          </p:cNvSpPr>
          <p:nvPr>
            <p:ph type="subTitle" idx="1"/>
          </p:nvPr>
        </p:nvSpPr>
        <p:spPr>
          <a:xfrm>
            <a:off x="5427754" y="4686481"/>
            <a:ext cx="6269347" cy="1021498"/>
          </a:xfrm>
        </p:spPr>
        <p:txBody>
          <a:bodyPr>
            <a:normAutofit/>
          </a:bodyPr>
          <a:lstStyle/>
          <a:p>
            <a:r>
              <a:rPr lang="en-US" sz="2400" dirty="0">
                <a:solidFill>
                  <a:schemeClr val="tx1">
                    <a:lumMod val="85000"/>
                    <a:lumOff val="15000"/>
                  </a:schemeClr>
                </a:solidFill>
              </a:rPr>
              <a:t>Reading Scheme</a:t>
            </a:r>
          </a:p>
        </p:txBody>
      </p:sp>
      <p:cxnSp>
        <p:nvCxnSpPr>
          <p:cNvPr id="24" name="Straight Connector 23">
            <a:extLst>
              <a:ext uri="{FF2B5EF4-FFF2-40B4-BE49-F238E27FC236}">
                <a16:creationId xmlns:a16="http://schemas.microsoft.com/office/drawing/2014/main" xmlns="" id="{E7A7CD63-7EC3-44F3-95D0-595C4019FF2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flower&#10;&#10;Description automatically generated">
            <a:extLst>
              <a:ext uri="{FF2B5EF4-FFF2-40B4-BE49-F238E27FC236}">
                <a16:creationId xmlns:a16="http://schemas.microsoft.com/office/drawing/2014/main" xmlns="" id="{9351FDB1-164B-430C-8665-64370B7AB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69" y="1651808"/>
            <a:ext cx="4736614" cy="5694234"/>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xmlns="" id="{69D329EC-1D59-42E5-866A-603D524CE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5919" y="163693"/>
            <a:ext cx="2224916" cy="2195382"/>
          </a:xfrm>
          <a:prstGeom prst="rect">
            <a:avLst/>
          </a:prstGeom>
        </p:spPr>
      </p:pic>
      <p:pic>
        <p:nvPicPr>
          <p:cNvPr id="1026" name="Picture 2" descr="Image result for red kites trust">
            <a:extLst>
              <a:ext uri="{FF2B5EF4-FFF2-40B4-BE49-F238E27FC236}">
                <a16:creationId xmlns:a16="http://schemas.microsoft.com/office/drawing/2014/main" xmlns="" id="{50F6BB33-73C7-4FB8-BF4F-84C1E2C05C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3689" y="5298804"/>
            <a:ext cx="1397160" cy="1374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737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4135EA-638C-4A89-9EB3-9DA2998CFC7D}"/>
              </a:ext>
            </a:extLst>
          </p:cNvPr>
          <p:cNvSpPr>
            <a:spLocks noGrp="1"/>
          </p:cNvSpPr>
          <p:nvPr>
            <p:ph type="title"/>
          </p:nvPr>
        </p:nvSpPr>
        <p:spPr/>
        <p:txBody>
          <a:bodyPr/>
          <a:lstStyle/>
          <a:p>
            <a:r>
              <a:rPr lang="en-GB" dirty="0"/>
              <a:t>Structure of the Scheme</a:t>
            </a:r>
          </a:p>
        </p:txBody>
      </p:sp>
      <p:sp>
        <p:nvSpPr>
          <p:cNvPr id="3" name="Content Placeholder 2">
            <a:extLst>
              <a:ext uri="{FF2B5EF4-FFF2-40B4-BE49-F238E27FC236}">
                <a16:creationId xmlns:a16="http://schemas.microsoft.com/office/drawing/2014/main" xmlns="" id="{03F91876-1FBE-472B-BA64-6EA9B1B4AE79}"/>
              </a:ext>
            </a:extLst>
          </p:cNvPr>
          <p:cNvSpPr>
            <a:spLocks noGrp="1"/>
          </p:cNvSpPr>
          <p:nvPr>
            <p:ph idx="1"/>
          </p:nvPr>
        </p:nvSpPr>
        <p:spPr>
          <a:xfrm>
            <a:off x="1097280" y="2108201"/>
            <a:ext cx="5537982" cy="3760891"/>
          </a:xfrm>
        </p:spPr>
        <p:txBody>
          <a:bodyPr>
            <a:normAutofit fontScale="77500" lnSpcReduction="20000"/>
          </a:bodyPr>
          <a:lstStyle/>
          <a:p>
            <a:pPr>
              <a:buFont typeface="Wingdings" panose="05000000000000000000" pitchFamily="2" charset="2"/>
              <a:buChar char="§"/>
            </a:pPr>
            <a:r>
              <a:rPr lang="en-GB" sz="2600" dirty="0"/>
              <a:t>Children MUST bring in their school reading book daily alongside their reading records.</a:t>
            </a:r>
          </a:p>
          <a:p>
            <a:pPr>
              <a:buFont typeface="Wingdings" panose="05000000000000000000" pitchFamily="2" charset="2"/>
              <a:buChar char="§"/>
            </a:pPr>
            <a:r>
              <a:rPr lang="en-GB" sz="2600" dirty="0"/>
              <a:t>Children have Reading 4 Pleasure (R4P) sessions at school and </a:t>
            </a:r>
            <a:r>
              <a:rPr lang="en-GB" sz="2600" dirty="0" smtClean="0"/>
              <a:t>may </a:t>
            </a:r>
            <a:r>
              <a:rPr lang="en-GB" sz="2600" dirty="0"/>
              <a:t>have the opportunity to read to a member of staff or the many volunteers we get in who read with the children.</a:t>
            </a:r>
          </a:p>
          <a:p>
            <a:pPr>
              <a:buFont typeface="Wingdings" panose="05000000000000000000" pitchFamily="2" charset="2"/>
              <a:buChar char="§"/>
            </a:pPr>
            <a:r>
              <a:rPr lang="en-GB" sz="2600" dirty="0"/>
              <a:t>We encourage children to take home their school book to do further reading at home.</a:t>
            </a:r>
          </a:p>
          <a:p>
            <a:pPr>
              <a:buFont typeface="Wingdings" panose="05000000000000000000" pitchFamily="2" charset="2"/>
              <a:buChar char="§"/>
            </a:pPr>
            <a:r>
              <a:rPr lang="en-GB" sz="2600" dirty="0"/>
              <a:t>Alongside this, </a:t>
            </a:r>
            <a:r>
              <a:rPr lang="en-GB" sz="2600" dirty="0" smtClean="0"/>
              <a:t>we encourage the children to read </a:t>
            </a:r>
            <a:r>
              <a:rPr lang="en-GB" sz="2600" dirty="0"/>
              <a:t>anything that they </a:t>
            </a:r>
            <a:r>
              <a:rPr lang="en-GB" sz="2600" dirty="0" smtClean="0"/>
              <a:t>enjoy at home! </a:t>
            </a:r>
            <a:endParaRPr lang="en-GB" sz="2600" dirty="0"/>
          </a:p>
          <a:p>
            <a:endParaRPr lang="en-GB" dirty="0"/>
          </a:p>
        </p:txBody>
      </p:sp>
      <p:pic>
        <p:nvPicPr>
          <p:cNvPr id="4" name="Picture 3" descr="A picture containing drawing&#10;&#10;Description automatically generated">
            <a:extLst>
              <a:ext uri="{FF2B5EF4-FFF2-40B4-BE49-F238E27FC236}">
                <a16:creationId xmlns:a16="http://schemas.microsoft.com/office/drawing/2014/main" xmlns="" id="{4ACE928D-7A92-49F6-8C3C-98DFAF3D64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6005" y="286603"/>
            <a:ext cx="1377430" cy="135914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0065" y="2108811"/>
            <a:ext cx="2832131" cy="3776174"/>
          </a:xfrm>
          <a:prstGeom prst="rect">
            <a:avLst/>
          </a:prstGeom>
        </p:spPr>
      </p:pic>
    </p:spTree>
    <p:extLst>
      <p:ext uri="{BB962C8B-B14F-4D97-AF65-F5344CB8AC3E}">
        <p14:creationId xmlns:p14="http://schemas.microsoft.com/office/powerpoint/2010/main" val="3244041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535A02-6EC6-4B48-85D1-3FF8A5224527}"/>
              </a:ext>
            </a:extLst>
          </p:cNvPr>
          <p:cNvSpPr>
            <a:spLocks noGrp="1"/>
          </p:cNvSpPr>
          <p:nvPr>
            <p:ph type="title"/>
          </p:nvPr>
        </p:nvSpPr>
        <p:spPr/>
        <p:txBody>
          <a:bodyPr/>
          <a:lstStyle/>
          <a:p>
            <a:r>
              <a:rPr lang="en-GB" dirty="0"/>
              <a:t>What can you do to help your child succeed? </a:t>
            </a:r>
          </a:p>
        </p:txBody>
      </p:sp>
      <p:sp>
        <p:nvSpPr>
          <p:cNvPr id="3" name="Content Placeholder 2">
            <a:extLst>
              <a:ext uri="{FF2B5EF4-FFF2-40B4-BE49-F238E27FC236}">
                <a16:creationId xmlns:a16="http://schemas.microsoft.com/office/drawing/2014/main" xmlns="" id="{7B251258-8168-401C-919A-5F7D83C3BADA}"/>
              </a:ext>
            </a:extLst>
          </p:cNvPr>
          <p:cNvSpPr>
            <a:spLocks noGrp="1"/>
          </p:cNvSpPr>
          <p:nvPr>
            <p:ph idx="1"/>
          </p:nvPr>
        </p:nvSpPr>
        <p:spPr/>
        <p:txBody>
          <a:bodyPr>
            <a:normAutofit/>
          </a:bodyPr>
          <a:lstStyle/>
          <a:p>
            <a:pPr>
              <a:buFont typeface="Wingdings" panose="05000000000000000000" pitchFamily="2" charset="2"/>
              <a:buChar char="§"/>
            </a:pPr>
            <a:r>
              <a:rPr lang="en-GB" sz="2800" dirty="0"/>
              <a:t>We would expect that children read for at least 20 minutes everyday (In the UKS2 years we expect this to be 30 minutes daily)</a:t>
            </a:r>
          </a:p>
          <a:p>
            <a:pPr>
              <a:buFont typeface="Wingdings" panose="05000000000000000000" pitchFamily="2" charset="2"/>
              <a:buChar char="§"/>
            </a:pPr>
            <a:r>
              <a:rPr lang="en-GB" sz="2800" dirty="0"/>
              <a:t>Share the reading experience with your child.</a:t>
            </a:r>
          </a:p>
          <a:p>
            <a:pPr>
              <a:buFont typeface="Wingdings" panose="05000000000000000000" pitchFamily="2" charset="2"/>
              <a:buChar char="§"/>
            </a:pPr>
            <a:r>
              <a:rPr lang="en-GB" sz="2800" dirty="0"/>
              <a:t>Ask questions ( e.g. What do you think is going to happen next?)</a:t>
            </a:r>
          </a:p>
          <a:p>
            <a:pPr>
              <a:buFont typeface="Wingdings" panose="05000000000000000000" pitchFamily="2" charset="2"/>
              <a:buChar char="§"/>
            </a:pPr>
            <a:r>
              <a:rPr lang="en-GB" sz="2800" dirty="0"/>
              <a:t>Be </a:t>
            </a:r>
            <a:r>
              <a:rPr lang="en-GB" sz="2800" dirty="0" smtClean="0"/>
              <a:t>a part </a:t>
            </a:r>
            <a:r>
              <a:rPr lang="en-GB" sz="2800" dirty="0"/>
              <a:t>of the book choosing process.</a:t>
            </a:r>
          </a:p>
        </p:txBody>
      </p:sp>
      <p:pic>
        <p:nvPicPr>
          <p:cNvPr id="4" name="Picture 3" descr="A picture containing drawing&#10;&#10;Description automatically generated">
            <a:extLst>
              <a:ext uri="{FF2B5EF4-FFF2-40B4-BE49-F238E27FC236}">
                <a16:creationId xmlns:a16="http://schemas.microsoft.com/office/drawing/2014/main" xmlns="" id="{EFC4B30E-400F-4F57-A3C3-69E3AE93B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6005" y="286603"/>
            <a:ext cx="1377430" cy="1359146"/>
          </a:xfrm>
          <a:prstGeom prst="rect">
            <a:avLst/>
          </a:prstGeom>
        </p:spPr>
      </p:pic>
    </p:spTree>
    <p:extLst>
      <p:ext uri="{BB962C8B-B14F-4D97-AF65-F5344CB8AC3E}">
        <p14:creationId xmlns:p14="http://schemas.microsoft.com/office/powerpoint/2010/main" val="2349048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0865BC-093B-40E3-9B8A-2BB69D45E788}"/>
              </a:ext>
            </a:extLst>
          </p:cNvPr>
          <p:cNvSpPr>
            <a:spLocks noGrp="1"/>
          </p:cNvSpPr>
          <p:nvPr>
            <p:ph type="title"/>
          </p:nvPr>
        </p:nvSpPr>
        <p:spPr/>
        <p:txBody>
          <a:bodyPr/>
          <a:lstStyle/>
          <a:p>
            <a:endParaRPr lang="en-GB"/>
          </a:p>
        </p:txBody>
      </p:sp>
      <p:pic>
        <p:nvPicPr>
          <p:cNvPr id="6" name="Content Placeholder 5" descr="A screenshot of a cell phone&#10;&#10;Description automatically generated">
            <a:extLst>
              <a:ext uri="{FF2B5EF4-FFF2-40B4-BE49-F238E27FC236}">
                <a16:creationId xmlns:a16="http://schemas.microsoft.com/office/drawing/2014/main" xmlns="" id="{FA7FCB0E-4CAF-4AAD-A371-4898B73CE776}"/>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6661"/>
          <a:stretch/>
        </p:blipFill>
        <p:spPr>
          <a:xfrm>
            <a:off x="232054" y="162742"/>
            <a:ext cx="11788852" cy="6097381"/>
          </a:xfrm>
        </p:spPr>
      </p:pic>
      <p:sp>
        <p:nvSpPr>
          <p:cNvPr id="4" name="Content Placeholder 3">
            <a:extLst>
              <a:ext uri="{FF2B5EF4-FFF2-40B4-BE49-F238E27FC236}">
                <a16:creationId xmlns:a16="http://schemas.microsoft.com/office/drawing/2014/main" xmlns="" id="{EA362E24-789A-4E1D-A291-71D478CDDF33}"/>
              </a:ext>
            </a:extLst>
          </p:cNvPr>
          <p:cNvSpPr>
            <a:spLocks noGrp="1"/>
          </p:cNvSpPr>
          <p:nvPr>
            <p:ph sz="half" idx="2"/>
          </p:nvPr>
        </p:nvSpPr>
        <p:spPr/>
        <p:txBody>
          <a:bodyPr/>
          <a:lstStyle/>
          <a:p>
            <a:endParaRPr lang="en-GB" dirty="0"/>
          </a:p>
        </p:txBody>
      </p:sp>
    </p:spTree>
    <p:extLst>
      <p:ext uri="{BB962C8B-B14F-4D97-AF65-F5344CB8AC3E}">
        <p14:creationId xmlns:p14="http://schemas.microsoft.com/office/powerpoint/2010/main" val="3346264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FC66A8-03D2-49AB-9118-50FE2DB5B52E}"/>
              </a:ext>
            </a:extLst>
          </p:cNvPr>
          <p:cNvSpPr>
            <a:spLocks noGrp="1"/>
          </p:cNvSpPr>
          <p:nvPr>
            <p:ph type="title"/>
          </p:nvPr>
        </p:nvSpPr>
        <p:spPr/>
        <p:txBody>
          <a:bodyPr/>
          <a:lstStyle/>
          <a:p>
            <a:r>
              <a:rPr lang="en-GB" dirty="0"/>
              <a:t>AR Book Finder</a:t>
            </a:r>
          </a:p>
        </p:txBody>
      </p:sp>
      <p:sp>
        <p:nvSpPr>
          <p:cNvPr id="3" name="Content Placeholder 2">
            <a:extLst>
              <a:ext uri="{FF2B5EF4-FFF2-40B4-BE49-F238E27FC236}">
                <a16:creationId xmlns:a16="http://schemas.microsoft.com/office/drawing/2014/main" xmlns="" id="{D40D4473-69DB-46BC-B092-2DC9E2469D5B}"/>
              </a:ext>
            </a:extLst>
          </p:cNvPr>
          <p:cNvSpPr>
            <a:spLocks noGrp="1"/>
          </p:cNvSpPr>
          <p:nvPr>
            <p:ph idx="1"/>
          </p:nvPr>
        </p:nvSpPr>
        <p:spPr/>
        <p:txBody>
          <a:bodyPr>
            <a:normAutofit fontScale="92500"/>
          </a:bodyPr>
          <a:lstStyle/>
          <a:p>
            <a:pPr>
              <a:buFont typeface="Wingdings" panose="05000000000000000000" pitchFamily="2" charset="2"/>
              <a:buChar char="§"/>
            </a:pPr>
            <a:r>
              <a:rPr lang="en-GB" sz="2800" dirty="0"/>
              <a:t>You can use the website </a:t>
            </a:r>
            <a:r>
              <a:rPr lang="en-GB" sz="2800" dirty="0">
                <a:hlinkClick r:id="rId2"/>
              </a:rPr>
              <a:t>www.arbookfind.co.uk</a:t>
            </a:r>
            <a:r>
              <a:rPr lang="en-GB" sz="2800" dirty="0"/>
              <a:t> to search books that are within your child’s ZPD range.</a:t>
            </a:r>
          </a:p>
          <a:p>
            <a:pPr>
              <a:buFont typeface="Wingdings" panose="05000000000000000000" pitchFamily="2" charset="2"/>
              <a:buChar char="§"/>
            </a:pPr>
            <a:r>
              <a:rPr lang="en-GB" sz="2800" dirty="0"/>
              <a:t>Go out and buy books.</a:t>
            </a:r>
          </a:p>
          <a:p>
            <a:pPr>
              <a:buFont typeface="Wingdings" panose="05000000000000000000" pitchFamily="2" charset="2"/>
              <a:buChar char="§"/>
            </a:pPr>
            <a:r>
              <a:rPr lang="en-GB" sz="2800" dirty="0"/>
              <a:t>Go to a local library.</a:t>
            </a:r>
          </a:p>
          <a:p>
            <a:pPr>
              <a:buFont typeface="Wingdings" panose="05000000000000000000" pitchFamily="2" charset="2"/>
              <a:buChar char="§"/>
            </a:pPr>
            <a:r>
              <a:rPr lang="en-GB" sz="2800" dirty="0"/>
              <a:t>Your child can still test on these books if they are within their ZPD level.</a:t>
            </a:r>
          </a:p>
          <a:p>
            <a:pPr>
              <a:buFont typeface="Wingdings" panose="05000000000000000000" pitchFamily="2" charset="2"/>
              <a:buChar char="§"/>
            </a:pPr>
            <a:r>
              <a:rPr lang="en-GB" sz="2800" dirty="0"/>
              <a:t>Make sure it’s a book they are excited about!</a:t>
            </a:r>
          </a:p>
        </p:txBody>
      </p:sp>
    </p:spTree>
    <p:extLst>
      <p:ext uri="{BB962C8B-B14F-4D97-AF65-F5344CB8AC3E}">
        <p14:creationId xmlns:p14="http://schemas.microsoft.com/office/powerpoint/2010/main" val="1405415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283F09-B9FC-4128-AB09-C4D80BBD0BBF}"/>
              </a:ext>
            </a:extLst>
          </p:cNvPr>
          <p:cNvSpPr>
            <a:spLocks noGrp="1"/>
          </p:cNvSpPr>
          <p:nvPr>
            <p:ph type="title"/>
          </p:nvPr>
        </p:nvSpPr>
        <p:spPr/>
        <p:txBody>
          <a:bodyPr/>
          <a:lstStyle/>
          <a:p>
            <a:r>
              <a:rPr lang="en-GB" dirty="0"/>
              <a:t>Common Questions</a:t>
            </a:r>
          </a:p>
        </p:txBody>
      </p:sp>
      <p:sp>
        <p:nvSpPr>
          <p:cNvPr id="3" name="Content Placeholder 2">
            <a:extLst>
              <a:ext uri="{FF2B5EF4-FFF2-40B4-BE49-F238E27FC236}">
                <a16:creationId xmlns:a16="http://schemas.microsoft.com/office/drawing/2014/main" xmlns="" id="{999615A7-06F9-4F84-82AB-359A60C36A88}"/>
              </a:ext>
            </a:extLst>
          </p:cNvPr>
          <p:cNvSpPr>
            <a:spLocks noGrp="1"/>
          </p:cNvSpPr>
          <p:nvPr>
            <p:ph idx="1"/>
          </p:nvPr>
        </p:nvSpPr>
        <p:spPr/>
        <p:txBody>
          <a:bodyPr/>
          <a:lstStyle/>
          <a:p>
            <a:pPr>
              <a:buFont typeface="Wingdings" panose="05000000000000000000" pitchFamily="2" charset="2"/>
              <a:buChar char="§"/>
            </a:pPr>
            <a:r>
              <a:rPr lang="en-GB" dirty="0"/>
              <a:t>My child’s book looks too easy for them. Is this the right level of book for them?</a:t>
            </a:r>
          </a:p>
          <a:p>
            <a:pPr>
              <a:buFont typeface="Wingdings" panose="05000000000000000000" pitchFamily="2" charset="2"/>
              <a:buChar char="§"/>
            </a:pPr>
            <a:r>
              <a:rPr lang="en-GB" dirty="0"/>
              <a:t>How can I stretch my child even further</a:t>
            </a:r>
            <a:r>
              <a:rPr lang="en-GB" dirty="0" smtClean="0"/>
              <a:t>?</a:t>
            </a:r>
          </a:p>
          <a:p>
            <a:pPr>
              <a:buFont typeface="Wingdings" panose="05000000000000000000" pitchFamily="2" charset="2"/>
              <a:buChar char="§"/>
            </a:pPr>
            <a:r>
              <a:rPr lang="en-GB" dirty="0" smtClean="0"/>
              <a:t>Is the school colour band system the same as last year?</a:t>
            </a:r>
          </a:p>
          <a:p>
            <a:pPr>
              <a:buFont typeface="Wingdings" panose="05000000000000000000" pitchFamily="2" charset="2"/>
              <a:buChar char="§"/>
            </a:pPr>
            <a:r>
              <a:rPr lang="en-GB" dirty="0" smtClean="0"/>
              <a:t>How often will my child’s book be changed?</a:t>
            </a:r>
          </a:p>
          <a:p>
            <a:pPr>
              <a:buFont typeface="Wingdings" panose="05000000000000000000" pitchFamily="2" charset="2"/>
              <a:buChar char="§"/>
            </a:pPr>
            <a:r>
              <a:rPr lang="en-GB" dirty="0" smtClean="0"/>
              <a:t>My child is not scoring </a:t>
            </a:r>
            <a:endParaRPr lang="en-GB" dirty="0"/>
          </a:p>
        </p:txBody>
      </p:sp>
    </p:spTree>
    <p:extLst>
      <p:ext uri="{BB962C8B-B14F-4D97-AF65-F5344CB8AC3E}">
        <p14:creationId xmlns:p14="http://schemas.microsoft.com/office/powerpoint/2010/main" val="1782103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FC66A8-03D2-49AB-9118-50FE2DB5B52E}"/>
              </a:ext>
            </a:extLst>
          </p:cNvPr>
          <p:cNvSpPr>
            <a:spLocks noGrp="1"/>
          </p:cNvSpPr>
          <p:nvPr>
            <p:ph type="title"/>
          </p:nvPr>
        </p:nvSpPr>
        <p:spPr/>
        <p:txBody>
          <a:bodyPr/>
          <a:lstStyle/>
          <a:p>
            <a:r>
              <a:rPr lang="en-GB" dirty="0"/>
              <a:t>What have we done so far?</a:t>
            </a:r>
          </a:p>
        </p:txBody>
      </p:sp>
      <p:sp>
        <p:nvSpPr>
          <p:cNvPr id="3" name="Content Placeholder 2">
            <a:extLst>
              <a:ext uri="{FF2B5EF4-FFF2-40B4-BE49-F238E27FC236}">
                <a16:creationId xmlns:a16="http://schemas.microsoft.com/office/drawing/2014/main" xmlns="" id="{D40D4473-69DB-46BC-B092-2DC9E2469D5B}"/>
              </a:ext>
            </a:extLst>
          </p:cNvPr>
          <p:cNvSpPr>
            <a:spLocks noGrp="1"/>
          </p:cNvSpPr>
          <p:nvPr>
            <p:ph idx="1"/>
          </p:nvPr>
        </p:nvSpPr>
        <p:spPr>
          <a:xfrm>
            <a:off x="5936566" y="2136336"/>
            <a:ext cx="6020972" cy="4236329"/>
          </a:xfrm>
        </p:spPr>
        <p:txBody>
          <a:bodyPr>
            <a:normAutofit fontScale="85000" lnSpcReduction="20000"/>
          </a:bodyPr>
          <a:lstStyle/>
          <a:p>
            <a:pPr>
              <a:buFont typeface="Wingdings" panose="05000000000000000000" pitchFamily="2" charset="2"/>
              <a:buChar char="§"/>
            </a:pPr>
            <a:r>
              <a:rPr lang="en-GB" sz="2800" dirty="0"/>
              <a:t>All children have completed their 1</a:t>
            </a:r>
            <a:r>
              <a:rPr lang="en-GB" sz="2800" baseline="30000" dirty="0"/>
              <a:t>st</a:t>
            </a:r>
            <a:r>
              <a:rPr lang="en-GB" sz="2800" dirty="0"/>
              <a:t> Star Reader test and have been given their ZPD level and book band.</a:t>
            </a:r>
          </a:p>
          <a:p>
            <a:pPr>
              <a:buFont typeface="Wingdings" panose="05000000000000000000" pitchFamily="2" charset="2"/>
              <a:buChar char="§"/>
            </a:pPr>
            <a:r>
              <a:rPr lang="en-GB" sz="2800" dirty="0"/>
              <a:t>Children are now beginning to quiz on their books.</a:t>
            </a:r>
          </a:p>
          <a:p>
            <a:pPr>
              <a:buFont typeface="Wingdings" panose="05000000000000000000" pitchFamily="2" charset="2"/>
              <a:buChar char="§"/>
            </a:pPr>
            <a:r>
              <a:rPr lang="en-GB" sz="2800" dirty="0"/>
              <a:t>We have a very exciting new library that has created a reading buzz through the school!</a:t>
            </a:r>
          </a:p>
          <a:p>
            <a:pPr>
              <a:buFont typeface="Wingdings" panose="05000000000000000000" pitchFamily="2" charset="2"/>
              <a:buChar char="§"/>
            </a:pPr>
            <a:r>
              <a:rPr lang="en-GB" sz="2800" dirty="0"/>
              <a:t>We are soon going to be introducing a word count chart game where classes will be in competition with each other.</a:t>
            </a:r>
          </a:p>
        </p:txBody>
      </p:sp>
      <p:pic>
        <p:nvPicPr>
          <p:cNvPr id="5" name="Picture 4" descr="A group of people posing for the camera&#10;&#10;Description automatically generated">
            <a:extLst>
              <a:ext uri="{FF2B5EF4-FFF2-40B4-BE49-F238E27FC236}">
                <a16:creationId xmlns:a16="http://schemas.microsoft.com/office/drawing/2014/main" xmlns="" id="{BDB72843-12E4-4D94-AF43-87960CBD3E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06198">
            <a:off x="186836" y="1756704"/>
            <a:ext cx="3234597" cy="242843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93" y="3896677"/>
            <a:ext cx="3019974" cy="226498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6002" y="4318761"/>
            <a:ext cx="2338462" cy="175384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9176" y="1752166"/>
            <a:ext cx="1955288" cy="2601631"/>
          </a:xfrm>
          <a:prstGeom prst="rect">
            <a:avLst/>
          </a:prstGeom>
        </p:spPr>
      </p:pic>
    </p:spTree>
    <p:extLst>
      <p:ext uri="{BB962C8B-B14F-4D97-AF65-F5344CB8AC3E}">
        <p14:creationId xmlns:p14="http://schemas.microsoft.com/office/powerpoint/2010/main" val="772849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283F09-B9FC-4128-AB09-C4D80BBD0BBF}"/>
              </a:ext>
            </a:extLst>
          </p:cNvPr>
          <p:cNvSpPr>
            <a:spLocks noGrp="1"/>
          </p:cNvSpPr>
          <p:nvPr>
            <p:ph type="title"/>
          </p:nvPr>
        </p:nvSpPr>
        <p:spPr/>
        <p:txBody>
          <a:bodyPr/>
          <a:lstStyle/>
          <a:p>
            <a:r>
              <a:rPr lang="en-GB" dirty="0"/>
              <a:t>Thank you for listening.</a:t>
            </a:r>
          </a:p>
        </p:txBody>
      </p:sp>
      <p:sp>
        <p:nvSpPr>
          <p:cNvPr id="3" name="Content Placeholder 2">
            <a:extLst>
              <a:ext uri="{FF2B5EF4-FFF2-40B4-BE49-F238E27FC236}">
                <a16:creationId xmlns:a16="http://schemas.microsoft.com/office/drawing/2014/main" xmlns="" id="{999615A7-06F9-4F84-82AB-359A60C36A88}"/>
              </a:ext>
            </a:extLst>
          </p:cNvPr>
          <p:cNvSpPr>
            <a:spLocks noGrp="1"/>
          </p:cNvSpPr>
          <p:nvPr>
            <p:ph idx="1"/>
          </p:nvPr>
        </p:nvSpPr>
        <p:spPr/>
        <p:txBody>
          <a:bodyPr>
            <a:normAutofit/>
          </a:bodyPr>
          <a:lstStyle/>
          <a:p>
            <a:pPr algn="ctr"/>
            <a:r>
              <a:rPr lang="en-GB" sz="8000" dirty="0"/>
              <a:t>Any questions?</a:t>
            </a:r>
          </a:p>
        </p:txBody>
      </p:sp>
    </p:spTree>
    <p:extLst>
      <p:ext uri="{BB962C8B-B14F-4D97-AF65-F5344CB8AC3E}">
        <p14:creationId xmlns:p14="http://schemas.microsoft.com/office/powerpoint/2010/main" val="2294400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xmlns="" id="{FBDCECDC-EEE3-4128-AA5E-82A8C08796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4800" i="1" dirty="0">
                <a:solidFill>
                  <a:srgbClr val="FFFFFF"/>
                </a:solidFill>
              </a:rPr>
              <a:t>‘’Reading is important. If you know how to read then the whole world opens up to you.’’</a:t>
            </a:r>
          </a:p>
        </p:txBody>
      </p:sp>
      <p:sp>
        <p:nvSpPr>
          <p:cNvPr id="49" name="Rectangle 48">
            <a:extLst>
              <a:ext uri="{FF2B5EF4-FFF2-40B4-BE49-F238E27FC236}">
                <a16:creationId xmlns:a16="http://schemas.microsoft.com/office/drawing/2014/main" xmlns="" id="{4260EDE0-989C-4E16-AF94-F652294D82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xmlns="" id="{255E1F2F-E259-4EA8-9FFD-3A10AF541859}"/>
              </a:ext>
            </a:extLst>
          </p:cNvPr>
          <p:cNvSpPr>
            <a:spLocks noGrp="1"/>
          </p:cNvSpPr>
          <p:nvPr>
            <p:ph type="subTitle" idx="1"/>
          </p:nvPr>
        </p:nvSpPr>
        <p:spPr>
          <a:xfrm>
            <a:off x="1100051" y="5225240"/>
            <a:ext cx="10058400" cy="1143000"/>
          </a:xfrm>
        </p:spPr>
        <p:txBody>
          <a:bodyPr>
            <a:normAutofit/>
          </a:bodyPr>
          <a:lstStyle/>
          <a:p>
            <a:endParaRPr lang="en-US" dirty="0">
              <a:solidFill>
                <a:srgbClr val="FFFFFF"/>
              </a:solidFill>
            </a:endParaRPr>
          </a:p>
        </p:txBody>
      </p:sp>
    </p:spTree>
    <p:extLst>
      <p:ext uri="{BB962C8B-B14F-4D97-AF65-F5344CB8AC3E}">
        <p14:creationId xmlns:p14="http://schemas.microsoft.com/office/powerpoint/2010/main" val="191714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11B4CC-1C4F-4A86-8DB2-628EAEB96741}"/>
              </a:ext>
            </a:extLst>
          </p:cNvPr>
          <p:cNvSpPr>
            <a:spLocks noGrp="1"/>
          </p:cNvSpPr>
          <p:nvPr>
            <p:ph type="title"/>
          </p:nvPr>
        </p:nvSpPr>
        <p:spPr>
          <a:xfrm>
            <a:off x="1097280" y="286603"/>
            <a:ext cx="10058400" cy="1450757"/>
          </a:xfrm>
          <a:prstGeom prst="rect">
            <a:avLst/>
          </a:prstGeom>
        </p:spPr>
        <p:txBody>
          <a:bodyPr anchor="b">
            <a:normAutofit/>
          </a:bodyPr>
          <a:lstStyle/>
          <a:p>
            <a:r>
              <a:rPr lang="en-GB" dirty="0"/>
              <a:t>What is Accelerated Reader?</a:t>
            </a:r>
          </a:p>
        </p:txBody>
      </p:sp>
      <p:sp>
        <p:nvSpPr>
          <p:cNvPr id="7" name="Content Placeholder 6">
            <a:extLst>
              <a:ext uri="{FF2B5EF4-FFF2-40B4-BE49-F238E27FC236}">
                <a16:creationId xmlns:a16="http://schemas.microsoft.com/office/drawing/2014/main" xmlns="" id="{185397E0-A2DF-4E43-8090-46ACDCA996FF}"/>
              </a:ext>
            </a:extLst>
          </p:cNvPr>
          <p:cNvSpPr>
            <a:spLocks noGrp="1"/>
          </p:cNvSpPr>
          <p:nvPr>
            <p:ph sz="half" idx="1"/>
          </p:nvPr>
        </p:nvSpPr>
        <p:spPr>
          <a:xfrm>
            <a:off x="388618" y="1874520"/>
            <a:ext cx="6871701" cy="4531699"/>
          </a:xfrm>
          <a:prstGeom prst="rect">
            <a:avLst/>
          </a:prstGeom>
        </p:spPr>
        <p:txBody>
          <a:bodyPr>
            <a:normAutofit/>
          </a:bodyPr>
          <a:lstStyle/>
          <a:p>
            <a:pPr>
              <a:lnSpc>
                <a:spcPct val="100000"/>
              </a:lnSpc>
              <a:buFont typeface="Arial" panose="020B0604020202020204" pitchFamily="34" charset="0"/>
              <a:buChar char="•"/>
            </a:pPr>
            <a:r>
              <a:rPr lang="en-GB" sz="2000" dirty="0"/>
              <a:t>Accelerated Reader is a computer based reading scheme that helps to monitor and progress children with their reading.</a:t>
            </a:r>
          </a:p>
          <a:p>
            <a:pPr>
              <a:lnSpc>
                <a:spcPct val="100000"/>
              </a:lnSpc>
              <a:buFont typeface="Arial" panose="020B0604020202020204" pitchFamily="34" charset="0"/>
              <a:buChar char="•"/>
            </a:pPr>
            <a:endParaRPr lang="en-GB" sz="2000" dirty="0"/>
          </a:p>
          <a:p>
            <a:pPr>
              <a:lnSpc>
                <a:spcPct val="100000"/>
              </a:lnSpc>
              <a:buFont typeface="Arial" panose="020B0604020202020204" pitchFamily="34" charset="0"/>
              <a:buChar char="•"/>
            </a:pPr>
            <a:r>
              <a:rPr lang="en-GB" sz="2000" dirty="0"/>
              <a:t>It helps to identify children’s strengths and areas for improvement.</a:t>
            </a:r>
          </a:p>
          <a:p>
            <a:pPr>
              <a:lnSpc>
                <a:spcPct val="100000"/>
              </a:lnSpc>
              <a:buFont typeface="Arial" panose="020B0604020202020204" pitchFamily="34" charset="0"/>
              <a:buChar char="•"/>
            </a:pPr>
            <a:endParaRPr lang="en-GB" sz="2000" dirty="0"/>
          </a:p>
          <a:p>
            <a:pPr>
              <a:lnSpc>
                <a:spcPct val="100000"/>
              </a:lnSpc>
              <a:buFont typeface="Arial" panose="020B0604020202020204" pitchFamily="34" charset="0"/>
              <a:buChar char="•"/>
            </a:pPr>
            <a:r>
              <a:rPr lang="en-GB" sz="2000" dirty="0"/>
              <a:t>Provides details of a child’s reading level and the most appropriate book level (ZPD) to enable progress in reading.</a:t>
            </a:r>
          </a:p>
          <a:p>
            <a:pPr>
              <a:lnSpc>
                <a:spcPct val="100000"/>
              </a:lnSpc>
              <a:buFont typeface="Arial" panose="020B0604020202020204" pitchFamily="34" charset="0"/>
              <a:buChar char="•"/>
            </a:pPr>
            <a:endParaRPr lang="en-GB" sz="2000" dirty="0"/>
          </a:p>
          <a:p>
            <a:pPr>
              <a:lnSpc>
                <a:spcPct val="100000"/>
              </a:lnSpc>
              <a:buFont typeface="Arial" panose="020B0604020202020204" pitchFamily="34" charset="0"/>
              <a:buChar char="•"/>
            </a:pPr>
            <a:r>
              <a:rPr lang="en-GB" sz="2000" dirty="0"/>
              <a:t>Accelerated Reader is for KS2 </a:t>
            </a:r>
            <a:r>
              <a:rPr lang="en-GB" sz="2000" dirty="0" smtClean="0"/>
              <a:t>children. There will </a:t>
            </a:r>
            <a:r>
              <a:rPr lang="en-GB" sz="2000" dirty="0"/>
              <a:t>be a cross over into the scheme some point </a:t>
            </a:r>
            <a:r>
              <a:rPr lang="en-GB" sz="2000" dirty="0" smtClean="0"/>
              <a:t>from </a:t>
            </a:r>
            <a:r>
              <a:rPr lang="en-GB" sz="2000" dirty="0" smtClean="0"/>
              <a:t>Year 2 onwards.</a:t>
            </a:r>
            <a:endParaRPr lang="en-GB" sz="2000" dirty="0"/>
          </a:p>
        </p:txBody>
      </p:sp>
      <p:pic>
        <p:nvPicPr>
          <p:cNvPr id="2050" name="Picture 2" descr="Image result for accelerated reader logo">
            <a:extLst>
              <a:ext uri="{FF2B5EF4-FFF2-40B4-BE49-F238E27FC236}">
                <a16:creationId xmlns:a16="http://schemas.microsoft.com/office/drawing/2014/main" xmlns="" id="{72C37829-832E-41A1-9747-D6C74FD3CD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5089" y="3700727"/>
            <a:ext cx="4079631" cy="216836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accelerated reader logo">
            <a:extLst>
              <a:ext uri="{FF2B5EF4-FFF2-40B4-BE49-F238E27FC236}">
                <a16:creationId xmlns:a16="http://schemas.microsoft.com/office/drawing/2014/main" xmlns="" id="{335F3D00-EEC9-4986-8AD1-80D4ED1A3C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0320" y="2059965"/>
            <a:ext cx="3589167" cy="16407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drawing&#10;&#10;Description automatically generated">
            <a:extLst>
              <a:ext uri="{FF2B5EF4-FFF2-40B4-BE49-F238E27FC236}">
                <a16:creationId xmlns:a16="http://schemas.microsoft.com/office/drawing/2014/main" xmlns="" id="{E31FF213-B718-4350-A36F-980CF775D9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6005" y="286603"/>
            <a:ext cx="1377430" cy="1359146"/>
          </a:xfrm>
          <a:prstGeom prst="rect">
            <a:avLst/>
          </a:prstGeom>
        </p:spPr>
      </p:pic>
    </p:spTree>
    <p:extLst>
      <p:ext uri="{BB962C8B-B14F-4D97-AF65-F5344CB8AC3E}">
        <p14:creationId xmlns:p14="http://schemas.microsoft.com/office/powerpoint/2010/main" val="3808795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11B4CC-1C4F-4A86-8DB2-628EAEB96741}"/>
              </a:ext>
            </a:extLst>
          </p:cNvPr>
          <p:cNvSpPr>
            <a:spLocks noGrp="1"/>
          </p:cNvSpPr>
          <p:nvPr>
            <p:ph type="title"/>
          </p:nvPr>
        </p:nvSpPr>
        <p:spPr>
          <a:xfrm>
            <a:off x="1097280" y="286603"/>
            <a:ext cx="10058400" cy="1450757"/>
          </a:xfrm>
          <a:prstGeom prst="rect">
            <a:avLst/>
          </a:prstGeom>
        </p:spPr>
        <p:txBody>
          <a:bodyPr anchor="b">
            <a:normAutofit/>
          </a:bodyPr>
          <a:lstStyle/>
          <a:p>
            <a:r>
              <a:rPr lang="en-GB" dirty="0"/>
              <a:t>Star Reading </a:t>
            </a:r>
          </a:p>
        </p:txBody>
      </p:sp>
      <p:sp>
        <p:nvSpPr>
          <p:cNvPr id="7" name="Content Placeholder 6">
            <a:extLst>
              <a:ext uri="{FF2B5EF4-FFF2-40B4-BE49-F238E27FC236}">
                <a16:creationId xmlns:a16="http://schemas.microsoft.com/office/drawing/2014/main" xmlns="" id="{185397E0-A2DF-4E43-8090-46ACDCA996FF}"/>
              </a:ext>
            </a:extLst>
          </p:cNvPr>
          <p:cNvSpPr>
            <a:spLocks noGrp="1"/>
          </p:cNvSpPr>
          <p:nvPr>
            <p:ph sz="half" idx="1"/>
          </p:nvPr>
        </p:nvSpPr>
        <p:spPr>
          <a:xfrm>
            <a:off x="388620" y="2039698"/>
            <a:ext cx="6626468" cy="4109641"/>
          </a:xfrm>
          <a:prstGeom prst="rect">
            <a:avLst/>
          </a:prstGeom>
        </p:spPr>
        <p:txBody>
          <a:bodyPr>
            <a:normAutofit fontScale="85000" lnSpcReduction="10000"/>
          </a:bodyPr>
          <a:lstStyle/>
          <a:p>
            <a:pPr>
              <a:lnSpc>
                <a:spcPct val="100000"/>
              </a:lnSpc>
              <a:buFont typeface="Arial" panose="020B0604020202020204" pitchFamily="34" charset="0"/>
              <a:buChar char="•"/>
            </a:pPr>
            <a:r>
              <a:rPr lang="en-GB" sz="2800" dirty="0"/>
              <a:t>20 minute computer-adaptive test used to assess reading ability.</a:t>
            </a:r>
          </a:p>
          <a:p>
            <a:pPr>
              <a:lnSpc>
                <a:spcPct val="100000"/>
              </a:lnSpc>
              <a:buFont typeface="Arial" panose="020B0604020202020204" pitchFamily="34" charset="0"/>
              <a:buChar char="•"/>
            </a:pPr>
            <a:r>
              <a:rPr lang="en-GB" sz="2800" dirty="0"/>
              <a:t>Tracks reading growth</a:t>
            </a:r>
          </a:p>
          <a:p>
            <a:pPr>
              <a:lnSpc>
                <a:spcPct val="100000"/>
              </a:lnSpc>
              <a:buFont typeface="Arial" panose="020B0604020202020204" pitchFamily="34" charset="0"/>
              <a:buChar char="•"/>
            </a:pPr>
            <a:r>
              <a:rPr lang="en-GB" sz="2800" dirty="0"/>
              <a:t>Provides children with a personalised reading age called the ZPD (Zone of Proximal Development).</a:t>
            </a:r>
          </a:p>
          <a:p>
            <a:pPr>
              <a:lnSpc>
                <a:spcPct val="100000"/>
              </a:lnSpc>
              <a:buFont typeface="Arial" panose="020B0604020202020204" pitchFamily="34" charset="0"/>
              <a:buChar char="•"/>
            </a:pPr>
            <a:r>
              <a:rPr lang="en-GB" sz="2800" dirty="0"/>
              <a:t>Tests a wide range of reading skills that progressively get more advanced with each correct answer given.</a:t>
            </a:r>
          </a:p>
          <a:p>
            <a:pPr>
              <a:lnSpc>
                <a:spcPct val="100000"/>
              </a:lnSpc>
              <a:buFont typeface="Arial" panose="020B0604020202020204" pitchFamily="34" charset="0"/>
              <a:buChar char="•"/>
            </a:pPr>
            <a:r>
              <a:rPr lang="en-GB" sz="2800" dirty="0"/>
              <a:t>Completed each half-term to track progress and provide new reading levels.</a:t>
            </a:r>
          </a:p>
        </p:txBody>
      </p:sp>
      <p:pic>
        <p:nvPicPr>
          <p:cNvPr id="6" name="Picture 5" descr="A picture containing drawing&#10;&#10;Description automatically generated">
            <a:extLst>
              <a:ext uri="{FF2B5EF4-FFF2-40B4-BE49-F238E27FC236}">
                <a16:creationId xmlns:a16="http://schemas.microsoft.com/office/drawing/2014/main" xmlns="" id="{3AC77A46-04A7-4DE2-9470-8AC565A7DD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6005" y="286603"/>
            <a:ext cx="1377430" cy="1359146"/>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xmlns="" id="{E916D70E-E119-4D1F-A062-3CE760ED95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3760" y="2039698"/>
            <a:ext cx="4777740" cy="3673916"/>
          </a:xfrm>
          <a:prstGeom prst="rect">
            <a:avLst/>
          </a:prstGeom>
        </p:spPr>
      </p:pic>
    </p:spTree>
    <p:extLst>
      <p:ext uri="{BB962C8B-B14F-4D97-AF65-F5344CB8AC3E}">
        <p14:creationId xmlns:p14="http://schemas.microsoft.com/office/powerpoint/2010/main" val="4028970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3E1CBC-B737-4B05-B7F1-D6A4F65F7FFD}"/>
              </a:ext>
            </a:extLst>
          </p:cNvPr>
          <p:cNvSpPr>
            <a:spLocks noGrp="1"/>
          </p:cNvSpPr>
          <p:nvPr>
            <p:ph type="title"/>
          </p:nvPr>
        </p:nvSpPr>
        <p:spPr/>
        <p:txBody>
          <a:bodyPr/>
          <a:lstStyle/>
          <a:p>
            <a:r>
              <a:rPr lang="en-GB" dirty="0"/>
              <a:t>Reading is not just…. Reading!</a:t>
            </a:r>
          </a:p>
        </p:txBody>
      </p:sp>
      <p:sp>
        <p:nvSpPr>
          <p:cNvPr id="3" name="Content Placeholder 2">
            <a:extLst>
              <a:ext uri="{FF2B5EF4-FFF2-40B4-BE49-F238E27FC236}">
                <a16:creationId xmlns:a16="http://schemas.microsoft.com/office/drawing/2014/main" xmlns="" id="{77EB2379-7BD1-4B6E-B4FA-330F3FA76FBD}"/>
              </a:ext>
            </a:extLst>
          </p:cNvPr>
          <p:cNvSpPr>
            <a:spLocks noGrp="1"/>
          </p:cNvSpPr>
          <p:nvPr>
            <p:ph idx="1"/>
          </p:nvPr>
        </p:nvSpPr>
        <p:spPr/>
        <p:txBody>
          <a:bodyPr>
            <a:normAutofit lnSpcReduction="10000"/>
          </a:bodyPr>
          <a:lstStyle/>
          <a:p>
            <a:pPr algn="ctr"/>
            <a:r>
              <a:rPr lang="en-US" sz="2800" dirty="0"/>
              <a:t> The obtained results showed that MRSA was able to grow in rocket extract. In addition, proteome analysis using 2-DE method showed that MRSA strain COL is taking advantage of the sugar-, lipid-, and vitamin-rich substrate in the liquid rocket extract, although its growth was delayed in rocket extract compared to Luria– Bertani medium. This work could initiate further research about bacterial metabolism in plant-based media and defense mechanisms against plant-derived antibacterials.</a:t>
            </a:r>
            <a:endParaRPr lang="en-GB" sz="2800" dirty="0"/>
          </a:p>
        </p:txBody>
      </p:sp>
      <p:pic>
        <p:nvPicPr>
          <p:cNvPr id="4" name="Picture 3" descr="A picture containing drawing&#10;&#10;Description automatically generated">
            <a:extLst>
              <a:ext uri="{FF2B5EF4-FFF2-40B4-BE49-F238E27FC236}">
                <a16:creationId xmlns:a16="http://schemas.microsoft.com/office/drawing/2014/main" xmlns="" id="{0D345B2B-83BA-4EFA-9CAB-E057C9FD8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6005" y="286603"/>
            <a:ext cx="1377430" cy="1359146"/>
          </a:xfrm>
          <a:prstGeom prst="rect">
            <a:avLst/>
          </a:prstGeom>
        </p:spPr>
      </p:pic>
    </p:spTree>
    <p:extLst>
      <p:ext uri="{BB962C8B-B14F-4D97-AF65-F5344CB8AC3E}">
        <p14:creationId xmlns:p14="http://schemas.microsoft.com/office/powerpoint/2010/main" val="181052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3A8CF1-CF48-423E-9350-91BC274F409C}"/>
              </a:ext>
            </a:extLst>
          </p:cNvPr>
          <p:cNvSpPr>
            <a:spLocks noGrp="1"/>
          </p:cNvSpPr>
          <p:nvPr>
            <p:ph type="title"/>
          </p:nvPr>
        </p:nvSpPr>
        <p:spPr/>
        <p:txBody>
          <a:bodyPr/>
          <a:lstStyle/>
          <a:p>
            <a:endParaRPr lang="en-GB"/>
          </a:p>
        </p:txBody>
      </p:sp>
      <p:pic>
        <p:nvPicPr>
          <p:cNvPr id="5" name="Content Placeholder 4" descr="A screenshot of a cell phone&#10;&#10;Description automatically generated">
            <a:extLst>
              <a:ext uri="{FF2B5EF4-FFF2-40B4-BE49-F238E27FC236}">
                <a16:creationId xmlns:a16="http://schemas.microsoft.com/office/drawing/2014/main" xmlns="" id="{315A7773-B48B-4C85-A517-4010101A31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5284" y="0"/>
            <a:ext cx="11141432" cy="6287739"/>
          </a:xfrm>
        </p:spPr>
      </p:pic>
    </p:spTree>
    <p:extLst>
      <p:ext uri="{BB962C8B-B14F-4D97-AF65-F5344CB8AC3E}">
        <p14:creationId xmlns:p14="http://schemas.microsoft.com/office/powerpoint/2010/main" val="3836407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453F2F-C0F1-4D0D-9F39-EAF55D5E1979}"/>
              </a:ext>
            </a:extLst>
          </p:cNvPr>
          <p:cNvSpPr>
            <a:spLocks noGrp="1"/>
          </p:cNvSpPr>
          <p:nvPr>
            <p:ph type="title"/>
          </p:nvPr>
        </p:nvSpPr>
        <p:spPr/>
        <p:txBody>
          <a:bodyPr/>
          <a:lstStyle/>
          <a:p>
            <a:endParaRPr lang="en-GB" dirty="0"/>
          </a:p>
        </p:txBody>
      </p:sp>
      <p:pic>
        <p:nvPicPr>
          <p:cNvPr id="6" name="Content Placeholder 5" descr="A screenshot of a cell phone&#10;&#10;Description automatically generated">
            <a:extLst>
              <a:ext uri="{FF2B5EF4-FFF2-40B4-BE49-F238E27FC236}">
                <a16:creationId xmlns:a16="http://schemas.microsoft.com/office/drawing/2014/main" xmlns="" id="{945E58A2-FB70-4016-8757-DDF50E1A26A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4729" y="99746"/>
            <a:ext cx="11502541" cy="6471651"/>
          </a:xfrm>
        </p:spPr>
      </p:pic>
      <p:sp>
        <p:nvSpPr>
          <p:cNvPr id="7" name="Rectangle 6">
            <a:extLst>
              <a:ext uri="{FF2B5EF4-FFF2-40B4-BE49-F238E27FC236}">
                <a16:creationId xmlns:a16="http://schemas.microsoft.com/office/drawing/2014/main" xmlns="" id="{FCD1BEDA-1BB5-4BE3-A90D-9BA27F98B006}"/>
              </a:ext>
            </a:extLst>
          </p:cNvPr>
          <p:cNvSpPr/>
          <p:nvPr/>
        </p:nvSpPr>
        <p:spPr>
          <a:xfrm>
            <a:off x="344729" y="636104"/>
            <a:ext cx="5340454" cy="49033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Picture 8" descr="A picture containing drawing&#10;&#10;Description automatically generated">
            <a:extLst>
              <a:ext uri="{FF2B5EF4-FFF2-40B4-BE49-F238E27FC236}">
                <a16:creationId xmlns:a16="http://schemas.microsoft.com/office/drawing/2014/main" xmlns="" id="{C68B6D9C-F8C3-441F-B8E2-3C2A4CC019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005" y="286603"/>
            <a:ext cx="1377430" cy="135914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040923" y="711768"/>
            <a:ext cx="3524202" cy="2643151"/>
          </a:xfrm>
          <a:prstGeom prst="rect">
            <a:avLst/>
          </a:prstGeom>
        </p:spPr>
      </p:pic>
    </p:spTree>
    <p:extLst>
      <p:ext uri="{BB962C8B-B14F-4D97-AF65-F5344CB8AC3E}">
        <p14:creationId xmlns:p14="http://schemas.microsoft.com/office/powerpoint/2010/main" val="3972558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FF4E1E-8036-4B78-B3A6-4B504DDCE583}"/>
              </a:ext>
            </a:extLst>
          </p:cNvPr>
          <p:cNvSpPr>
            <a:spLocks noGrp="1"/>
          </p:cNvSpPr>
          <p:nvPr>
            <p:ph type="title"/>
          </p:nvPr>
        </p:nvSpPr>
        <p:spPr/>
        <p:txBody>
          <a:bodyPr/>
          <a:lstStyle/>
          <a:p>
            <a:r>
              <a:rPr lang="en-GB" dirty="0"/>
              <a:t>Accelerated Reader Book Quizzes</a:t>
            </a:r>
          </a:p>
        </p:txBody>
      </p:sp>
      <p:sp>
        <p:nvSpPr>
          <p:cNvPr id="3" name="Content Placeholder 2">
            <a:extLst>
              <a:ext uri="{FF2B5EF4-FFF2-40B4-BE49-F238E27FC236}">
                <a16:creationId xmlns:a16="http://schemas.microsoft.com/office/drawing/2014/main" xmlns="" id="{1F44DF07-CB8E-4772-A7D7-6BD938CBEA56}"/>
              </a:ext>
            </a:extLst>
          </p:cNvPr>
          <p:cNvSpPr>
            <a:spLocks noGrp="1"/>
          </p:cNvSpPr>
          <p:nvPr>
            <p:ph idx="1"/>
          </p:nvPr>
        </p:nvSpPr>
        <p:spPr>
          <a:xfrm>
            <a:off x="5112488" y="2140618"/>
            <a:ext cx="6628737" cy="3760891"/>
          </a:xfrm>
        </p:spPr>
        <p:txBody>
          <a:bodyPr>
            <a:normAutofit fontScale="92500" lnSpcReduction="20000"/>
          </a:bodyPr>
          <a:lstStyle/>
          <a:p>
            <a:r>
              <a:rPr lang="en-GB" dirty="0"/>
              <a:t>After reading a book, children will then take a </a:t>
            </a:r>
            <a:r>
              <a:rPr lang="en-GB" dirty="0" smtClean="0"/>
              <a:t>quiz </a:t>
            </a:r>
            <a:r>
              <a:rPr lang="en-GB" dirty="0"/>
              <a:t>online based on that book they have just </a:t>
            </a:r>
            <a:r>
              <a:rPr lang="en-GB" dirty="0" smtClean="0"/>
              <a:t>read. </a:t>
            </a:r>
            <a:r>
              <a:rPr lang="en-GB" dirty="0" smtClean="0"/>
              <a:t>These will be completed at school.</a:t>
            </a:r>
            <a:endParaRPr lang="en-GB" dirty="0"/>
          </a:p>
          <a:p>
            <a:r>
              <a:rPr lang="en-GB" dirty="0"/>
              <a:t>This is normally around 10 questions.</a:t>
            </a:r>
          </a:p>
          <a:p>
            <a:r>
              <a:rPr lang="en-GB" dirty="0"/>
              <a:t>It will test that the child has FULLY understood the book, being able to have a deeper understanding of the text.</a:t>
            </a:r>
          </a:p>
          <a:p>
            <a:r>
              <a:rPr lang="en-GB" dirty="0"/>
              <a:t>Instant results for the child with then recommended books to choose next.</a:t>
            </a:r>
          </a:p>
          <a:p>
            <a:r>
              <a:rPr lang="en-GB" dirty="0"/>
              <a:t>Children will read and quiz on as many books as possible until the next Star Reader test.</a:t>
            </a:r>
          </a:p>
          <a:p>
            <a:r>
              <a:rPr lang="en-GB" dirty="0"/>
              <a:t>A child will read within their ZPD range for the duration of that half-term.</a:t>
            </a:r>
          </a:p>
        </p:txBody>
      </p:sp>
      <p:pic>
        <p:nvPicPr>
          <p:cNvPr id="3074" name="Picture 2" descr="Image result for accelerated reader quiz">
            <a:extLst>
              <a:ext uri="{FF2B5EF4-FFF2-40B4-BE49-F238E27FC236}">
                <a16:creationId xmlns:a16="http://schemas.microsoft.com/office/drawing/2014/main" xmlns="" id="{95EA6A4F-C480-4BE4-B22A-01E1D3F803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775" y="2351200"/>
            <a:ext cx="4376371" cy="35503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xmlns="" id="{546CB4B4-F1B8-49F0-B84D-158303167D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9223" y="276918"/>
            <a:ext cx="1377430" cy="1359146"/>
          </a:xfrm>
          <a:prstGeom prst="rect">
            <a:avLst/>
          </a:prstGeom>
        </p:spPr>
      </p:pic>
    </p:spTree>
    <p:extLst>
      <p:ext uri="{BB962C8B-B14F-4D97-AF65-F5344CB8AC3E}">
        <p14:creationId xmlns:p14="http://schemas.microsoft.com/office/powerpoint/2010/main" val="2242658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FF4E1E-8036-4B78-B3A6-4B504DDCE583}"/>
              </a:ext>
            </a:extLst>
          </p:cNvPr>
          <p:cNvSpPr>
            <a:spLocks noGrp="1"/>
          </p:cNvSpPr>
          <p:nvPr>
            <p:ph type="title"/>
          </p:nvPr>
        </p:nvSpPr>
        <p:spPr/>
        <p:txBody>
          <a:bodyPr/>
          <a:lstStyle/>
          <a:p>
            <a:r>
              <a:rPr lang="en-GB" dirty="0" smtClean="0"/>
              <a:t>Loyalty Card</a:t>
            </a:r>
            <a:endParaRPr lang="en-GB" dirty="0"/>
          </a:p>
        </p:txBody>
      </p:sp>
      <p:sp>
        <p:nvSpPr>
          <p:cNvPr id="3" name="Content Placeholder 2">
            <a:extLst>
              <a:ext uri="{FF2B5EF4-FFF2-40B4-BE49-F238E27FC236}">
                <a16:creationId xmlns:a16="http://schemas.microsoft.com/office/drawing/2014/main" xmlns="" id="{1F44DF07-CB8E-4772-A7D7-6BD938CBEA56}"/>
              </a:ext>
            </a:extLst>
          </p:cNvPr>
          <p:cNvSpPr>
            <a:spLocks noGrp="1"/>
          </p:cNvSpPr>
          <p:nvPr>
            <p:ph idx="1"/>
          </p:nvPr>
        </p:nvSpPr>
        <p:spPr>
          <a:xfrm>
            <a:off x="5112488" y="2140618"/>
            <a:ext cx="6628737" cy="3760891"/>
          </a:xfrm>
        </p:spPr>
        <p:txBody>
          <a:bodyPr>
            <a:normAutofit/>
          </a:bodyPr>
          <a:lstStyle/>
          <a:p>
            <a:r>
              <a:rPr lang="en-GB" dirty="0" smtClean="0"/>
              <a:t>We will be encouraging children to read with their own </a:t>
            </a:r>
          </a:p>
          <a:p>
            <a:r>
              <a:rPr lang="en-GB" dirty="0" smtClean="0"/>
              <a:t>‘Reading Card’. Children who achieve 80% or more on their book quiz will be able to get a stamp on their card which leads to some very exciting incentives! </a:t>
            </a:r>
          </a:p>
          <a:p>
            <a:r>
              <a:rPr lang="en-GB" dirty="0" smtClean="0"/>
              <a:t>This is to encourage deep understanding of the books and not just children rushing through a book without taking their time to fully understand the text they are reading.</a:t>
            </a:r>
            <a:endParaRPr lang="en-GB" dirty="0"/>
          </a:p>
        </p:txBody>
      </p:sp>
      <p:pic>
        <p:nvPicPr>
          <p:cNvPr id="5" name="Picture 4" descr="A picture containing drawing&#10;&#10;Description automatically generated">
            <a:extLst>
              <a:ext uri="{FF2B5EF4-FFF2-40B4-BE49-F238E27FC236}">
                <a16:creationId xmlns:a16="http://schemas.microsoft.com/office/drawing/2014/main" xmlns="" id="{546CB4B4-F1B8-49F0-B84D-158303167D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9223" y="276918"/>
            <a:ext cx="1377430" cy="135914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3569" y="2074983"/>
            <a:ext cx="2893631" cy="3850153"/>
          </a:xfrm>
          <a:prstGeom prst="rect">
            <a:avLst/>
          </a:prstGeom>
        </p:spPr>
      </p:pic>
    </p:spTree>
    <p:extLst>
      <p:ext uri="{BB962C8B-B14F-4D97-AF65-F5344CB8AC3E}">
        <p14:creationId xmlns:p14="http://schemas.microsoft.com/office/powerpoint/2010/main" val="3199083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otalTime>0</TotalTime>
  <Words>707</Words>
  <Application>Microsoft Office PowerPoint</Application>
  <PresentationFormat>Custom</PresentationFormat>
  <Paragraphs>59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1_RetrospectVTI</vt:lpstr>
      <vt:lpstr>Accelerated Reader</vt:lpstr>
      <vt:lpstr>‘’Reading is important. If you know how to read then the whole world opens up to you.’’</vt:lpstr>
      <vt:lpstr>What is Accelerated Reader?</vt:lpstr>
      <vt:lpstr>Star Reading </vt:lpstr>
      <vt:lpstr>Reading is not just…. Reading!</vt:lpstr>
      <vt:lpstr>PowerPoint Presentation</vt:lpstr>
      <vt:lpstr>PowerPoint Presentation</vt:lpstr>
      <vt:lpstr>Accelerated Reader Book Quizzes</vt:lpstr>
      <vt:lpstr>Loyalty Card</vt:lpstr>
      <vt:lpstr>Structure of the Scheme</vt:lpstr>
      <vt:lpstr>What can you do to help your child succeed? </vt:lpstr>
      <vt:lpstr>PowerPoint Presentation</vt:lpstr>
      <vt:lpstr>AR Book Finder</vt:lpstr>
      <vt:lpstr>Common Questions</vt:lpstr>
      <vt:lpstr>What have we done so far?</vt:lpstr>
      <vt:lpstr>Thank you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2020-01-15T00:55:39Z</dcterms:created>
  <dcterms:modified xsi:type="dcterms:W3CDTF">2020-01-16T08:09:52Z</dcterms:modified>
</cp:coreProperties>
</file>